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0fa650dd57485b" /><Relationship Type="http://schemas.openxmlformats.org/officeDocument/2006/relationships/extended-properties" Target="/docProps/app.xml" Id="Rbf77b6fafed64689" /><Relationship Type="http://schemas.openxmlformats.org/officeDocument/2006/relationships/officeDocument" Target="/ppt/presentation.xml" Id="R87257ce016ce42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a9858765554211"/>
  </p:sldMasterIdLst>
  <p:notesMasterIdLst>
    <p:notesMasterId xmlns:r="http://schemas.openxmlformats.org/officeDocument/2006/relationships" r:id="R838553d7bfc54012"/>
  </p:notesMasterIdLst>
  <p:sldIdLst>
    <p:sldId xmlns:r="http://schemas.openxmlformats.org/officeDocument/2006/relationships" id="256" r:id="R29ce739ff08a423d"/>
    <p:sldId xmlns:r="http://schemas.openxmlformats.org/officeDocument/2006/relationships" id="257" r:id="Rabdbac7df2bb4f0e"/>
    <p:sldId xmlns:r="http://schemas.openxmlformats.org/officeDocument/2006/relationships" id="258" r:id="Re36dff7f2be04506"/>
    <p:sldId xmlns:r="http://schemas.openxmlformats.org/officeDocument/2006/relationships" id="259" r:id="R626a12aedb09450b"/>
    <p:sldId xmlns:r="http://schemas.openxmlformats.org/officeDocument/2006/relationships" id="260" r:id="R5d7bbc47752a4903"/>
    <p:sldId xmlns:r="http://schemas.openxmlformats.org/officeDocument/2006/relationships" id="261" r:id="R72a15643f2634a6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4cb8e08b50475a" /><Relationship Type="http://schemas.openxmlformats.org/officeDocument/2006/relationships/slideMaster" Target="/ppt/slideMasters/slideMaster1.xml" Id="R3ba9858765554211" /><Relationship Type="http://schemas.openxmlformats.org/officeDocument/2006/relationships/notesMaster" Target="/ppt/notesMasters/notesMaster1.xml" Id="R838553d7bfc54012" /><Relationship Type="http://schemas.openxmlformats.org/officeDocument/2006/relationships/presProps" Target="/ppt/presProps.xml" Id="Recd732df9a76431a" /><Relationship Type="http://schemas.openxmlformats.org/officeDocument/2006/relationships/tableStyles" Target="/ppt/tableStyles.xml" Id="Rcd155f8c264649c2" /><Relationship Type="http://schemas.openxmlformats.org/officeDocument/2006/relationships/slide" Target="/ppt/slides/slide1.xml" Id="R29ce739ff08a423d" /><Relationship Type="http://schemas.openxmlformats.org/officeDocument/2006/relationships/slide" Target="/ppt/slides/slide2.xml" Id="Rabdbac7df2bb4f0e" /><Relationship Type="http://schemas.openxmlformats.org/officeDocument/2006/relationships/slide" Target="/ppt/slides/slide3.xml" Id="Re36dff7f2be04506" /><Relationship Type="http://schemas.openxmlformats.org/officeDocument/2006/relationships/slide" Target="/ppt/slides/slide4.xml" Id="R626a12aedb09450b" /><Relationship Type="http://schemas.openxmlformats.org/officeDocument/2006/relationships/slide" Target="/ppt/slides/slide5.xml" Id="R5d7bbc47752a4903" /><Relationship Type="http://schemas.openxmlformats.org/officeDocument/2006/relationships/slide" Target="/ppt/slides/slide6.xml" Id="R72a15643f2634a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242abbc00f48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71efc78020408d" /><Relationship Type="http://schemas.openxmlformats.org/officeDocument/2006/relationships/notesMaster" Target="/ppt/notesMasters/notesMaster1.xml" Id="Rd983674d80ad4c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4efd32a23d404d" /><Relationship Type="http://schemas.openxmlformats.org/officeDocument/2006/relationships/notesMaster" Target="/ppt/notesMasters/notesMaster1.xml" Id="Rc669bdba76004df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01e21e2c0d4692" /><Relationship Type="http://schemas.openxmlformats.org/officeDocument/2006/relationships/notesMaster" Target="/ppt/notesMasters/notesMaster1.xml" Id="Rd5f6397657404f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837637887a4c19" /><Relationship Type="http://schemas.openxmlformats.org/officeDocument/2006/relationships/notesMaster" Target="/ppt/notesMasters/notesMaster1.xml" Id="R50f01845d02348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e940298fa7402c" /><Relationship Type="http://schemas.openxmlformats.org/officeDocument/2006/relationships/notesMaster" Target="/ppt/notesMasters/notesMaster1.xml" Id="R833a147e902e49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80606cee5e4f6f" /><Relationship Type="http://schemas.openxmlformats.org/officeDocument/2006/relationships/notesMaster" Target="/ppt/notesMasters/notesMaster1.xml" Id="R8726a2d2176b4b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Предлагаем подготовить пробный месяц книжного клуба. Это учебная презентация для руководителя библиотеки. Пока просим согласовать подготовку, а не обещаем посещаемость или запуск в конкретную дату.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Учебный вымышленный проект. Источник цифр: заметки о книжном клубе. Иллюстрации не документируют реальное мероприятие.</a:t>
            </a:r>
          </a:p>
          <a:p xmlns:a="http://schemas.openxmlformats.org/drawingml/2006/main">
            <a:r>
              <a:t>Исходные материалы и промпты: https://syntx.site/blog/ai-presentation/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опросе участвовали 40 читателей, 18 выбрали книжный клуб. 18 / 40 = 45%. Остальные 22 ответа не означают отказ от посещения: в заметке известен только выбор формата. По этому опросу нельзя обещать заполнение группы.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Учебный вымышленный проект. Источник цифр: заметки о книжном клубе. Иллюстрации не документируют реальное мероприятие.</a:t>
            </a:r>
          </a:p>
          <a:p xmlns:a="http://schemas.openxmlformats.org/drawingml/2006/main">
            <a:r>
              <a:t>Исходные материалы и промпты: https://syntx.site/blog/ai-presentation/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Планируем четыре встречи по пятницам длительностью 45 минут, не более 12 участников. На встречах обсуждаем одну выбранную книгу. Номера пятниц показывают порядок, а не календарные даты: расписание комнаты пока не согласовано.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Учебный вымышленный проект. Источник цифр: заметки о книжном клубе. Иллюстрации не документируют реальное мероприятие.</a:t>
            </a:r>
          </a:p>
          <a:p xmlns:a="http://schemas.openxmlformats.org/drawingml/2006/main">
            <a:r>
              <a:t>Исходные материалы и промпты: https://syntx.site/blog/ai-presentation/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заметке указаны 600 рублей на печать и 900 рублей на канцелярию. Сумма 1500 рублей относится только к этим материалам. Это не полный бюджет работы клуба: другие затраты не оценены. Диаграмма сравнивает две известные статьи расходов, без выдуманных сумм.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Учебный вымышленный проект. Источник цифр: заметки о книжном клубе. Иллюстрации не документируют реальное мероприятие.</a:t>
            </a:r>
          </a:p>
          <a:p xmlns:a="http://schemas.openxmlformats.org/drawingml/2006/main">
            <a:r>
              <a:t>Исходные материалы и промпты: https://syntx.site/blog/ai-presentation/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Предлагаем оценивать пробный месяц по записи, фактическим посещениям и отзывам. Это план измерения, а не результаты. В исходнике нет обещанной посещаемости и целевого процента удержания. После пробного месяца можно обсудить продолжение или изменение формата.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Учебный вымышленный проект. Источник цифр: заметки о книжном клубе. Иллюстрации не документируют реальное мероприятие.</a:t>
            </a:r>
          </a:p>
          <a:p xmlns:a="http://schemas.openxmlformats.org/drawingml/2006/main">
            <a:r>
              <a:t>Исходные материалы и промпты: https://syntx.site/blog/ai-presentation/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следующего шага нужно согласовать расписание комнаты и ведущего. Только после этого объявляем даты и открываем запись. Просим разрешить подготовку пробного месяца. Изображение представляет настроение книжного клуба, не реальное мероприятие.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Учебный вымышленный проект. Источник цифр: заметки о книжном клубе. Иллюстрации не документируют реальное мероприятие.</a:t>
            </a:r>
          </a:p>
          <a:p xmlns:a="http://schemas.openxmlformats.org/drawingml/2006/main">
            <a:r>
              <a:t>Исходные материалы и промпты: https://syntx.site/blog/ai-presentation/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513ebc6180435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466ef0a824477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10b78c01374af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911ce02eca4b3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5e81bdf0a0482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9482845e9147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C962CE1-7D6A-4FE1-9936-E06BE2D439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985AD93-E55E-4684-A9F8-A385C816A19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A0F57C0-82D9-4C2F-8857-890BC18496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E2CBBD-9904-425F-B7E4-38C9143445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ACC274B-EC75-4E61-979E-CCCC16697E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48F9D10-49C4-4D8E-81B6-F5C7C08F17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4B9CAE-FA6B-410C-89B9-2B46375654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6BAE13E-E4AC-4232-821F-A79BAA51704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CE8BFC-3B3C-4D70-87FF-9AB3C2C389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28E1110-A4A5-45ED-A35A-9BD392A44C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1b619592e14b0e" /><Relationship Type="http://schemas.openxmlformats.org/officeDocument/2006/relationships/slideLayout" Target="/ppt/slideLayouts/slideLayout1.xml" Id="R3089e621cf974b06" /><Relationship Type="http://schemas.openxmlformats.org/officeDocument/2006/relationships/slideLayout" Target="/ppt/slideLayouts/slideLayout2.xml" Id="R25ab5cb9093d4407" /><Relationship Type="http://schemas.openxmlformats.org/officeDocument/2006/relationships/slideLayout" Target="/ppt/slideLayouts/slideLayout3.xml" Id="R1d1d30ea36bc4333" /><Relationship Type="http://schemas.openxmlformats.org/officeDocument/2006/relationships/slideLayout" Target="/ppt/slideLayouts/slideLayout4.xml" Id="Rf6104754912b49c6" /><Relationship Type="http://schemas.openxmlformats.org/officeDocument/2006/relationships/slideLayout" Target="/ppt/slideLayouts/slideLayout5.xml" Id="R8e51e65d663144f9" /><Relationship Type="http://schemas.openxmlformats.org/officeDocument/2006/relationships/slideLayout" Target="/ppt/slideLayouts/slideLayout6.xml" Id="R785cacfcc6dc474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89e621cf974b06"/>
    <p:sldLayoutId xmlns:r="http://schemas.openxmlformats.org/officeDocument/2006/relationships" id="2147483650" r:id="R25ab5cb9093d4407"/>
    <p:sldLayoutId xmlns:r="http://schemas.openxmlformats.org/officeDocument/2006/relationships" id="2147483651" r:id="R1d1d30ea36bc4333"/>
    <p:sldLayoutId xmlns:r="http://schemas.openxmlformats.org/officeDocument/2006/relationships" id="2147483652" r:id="Rf6104754912b49c6"/>
    <p:sldLayoutId xmlns:r="http://schemas.openxmlformats.org/officeDocument/2006/relationships" id="2147483653" r:id="R8e51e65d663144f9"/>
    <p:sldLayoutId xmlns:r="http://schemas.openxmlformats.org/officeDocument/2006/relationships" id="2147483654" r:id="R785cacfcc6dc474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149ab300714ad2" /><Relationship Type="http://schemas.openxmlformats.org/officeDocument/2006/relationships/image" Target="/ppt/media/image.jpeg" Id="R53ff0214e967410e" /><Relationship Type="http://schemas.openxmlformats.org/officeDocument/2006/relationships/notesSlide" Target="/ppt/notesSlides/notesSlide1.xml" Id="R1a799ed4a70e43d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1fe97bba0f4b56" /><Relationship Type="http://schemas.openxmlformats.org/officeDocument/2006/relationships/chart" Target="/ppt/slides/charts/chart1.xml" Id="Rc56966ad27de4eec" /><Relationship Type="http://schemas.openxmlformats.org/officeDocument/2006/relationships/notesSlide" Target="/ppt/notesSlides/notesSlide2.xml" Id="Rc8e59910639a4b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e5a5db5874469b" /><Relationship Type="http://schemas.openxmlformats.org/officeDocument/2006/relationships/notesSlide" Target="/ppt/notesSlides/notesSlide3.xml" Id="R5074a8fe78fa41e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e54eaa772f49de" /><Relationship Type="http://schemas.openxmlformats.org/officeDocument/2006/relationships/chart" Target="/ppt/slides/charts/chart2.xml" Id="R5eff5d8388c44b00" /><Relationship Type="http://schemas.openxmlformats.org/officeDocument/2006/relationships/notesSlide" Target="/ppt/notesSlides/notesSlide4.xml" Id="Rbfc25507f9f140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b2c3b2ff5f40d7" /><Relationship Type="http://schemas.openxmlformats.org/officeDocument/2006/relationships/notesSlide" Target="/ppt/notesSlides/notesSlide5.xml" Id="R9701ea616bc742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8c0c61b0494189" /><Relationship Type="http://schemas.openxmlformats.org/officeDocument/2006/relationships/image" Target="/ppt/media/image2.jpeg" Id="R9504f1cf8d26415d" /><Relationship Type="http://schemas.openxmlformats.org/officeDocument/2006/relationships/hyperlink" Target="https://syntx.site/blog/ai-presentation/" TargetMode="External" Id="R49f196f5bc0f4755" /><Relationship Type="http://schemas.openxmlformats.org/officeDocument/2006/relationships/notesSlide" Target="/ppt/notesSlides/notesSlide6.xml" Id="Ra9e52a849f774aa4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doughnutChart>
        <c:ser>
          <c:idx val="0"/>
          <c:order val="0"/>
          <c:tx>
            <c:v>Ответы читателей</c:v>
          </c:tx>
          <c:dPt>
            <c:idx val="0"/>
            <c:spPr>
              <a:solidFill xmlns:a="http://schemas.openxmlformats.org/drawingml/2006/main">
                <a:srgbClr val="24483C"/>
              </a:solidFill>
            </c:spPr>
          </c:dPt>
          <c:dPt>
            <c:idx val="1"/>
            <c:spPr>
              <a:solidFill xmlns:a="http://schemas.openxmlformats.org/drawingml/2006/main">
                <a:srgbClr val="DCE5D9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Выбрали книжный клуб</c:v>
                </c:pt>
                <c:pt idx="1">
                  <c:v>Другие ответы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18</c:v>
                </c:pt>
                <c:pt idx="1">
                  <c:v>22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solidFill>
                    <a:srgbClr val="203C32"/>
                  </a:solidFill>
                  <a:latin typeface="Inter"/>
                  <a:ea typeface="Inter"/>
                  <a:cs typeface="Inter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64"/>
      </c:doughnutChart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1"/>
        <c:ser>
          <c:idx val="0"/>
          <c:order val="0"/>
          <c:tx>
            <c:v>Расходы, рублей</c:v>
          </c:tx>
          <c:invertIfNegative val="0"/>
          <c:dPt>
            <c:idx val="0"/>
            <c:invertIfNegative val="0"/>
            <c:spPr>
              <a:solidFill xmlns:a="http://schemas.openxmlformats.org/drawingml/2006/main">
                <a:srgbClr val="24483C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BB4829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Печать</c:v>
                </c:pt>
                <c:pt idx="1">
                  <c:v>Канцелярия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600</c:v>
                </c:pt>
                <c:pt idx="1">
                  <c:v>900</c:v>
                </c:pt>
              </c:numCache>
            </c:numRef>
          </c:val>
        </c:ser>
        <c:dLbls>
          <c:numFmt formatCode="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400" b="1">
                  <a:solidFill>
                    <a:srgbClr val="203C32"/>
                  </a:solidFill>
                  <a:latin typeface="Inter"/>
                  <a:ea typeface="Inter"/>
                  <a:cs typeface="Inter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CD5C8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</a:p>
        </c:txPr>
        <c:crossAx val="48672768"/>
      </c:catAx>
      <c:valAx>
        <c:axId val="48672768"/>
        <c:scaling>
          <c:orientation val="minMax"/>
          <c:max val="1000"/>
          <c:min val="0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Inter"/>
                <a:ea typeface="Inter"/>
                <a:cs typeface="Inter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6763BB-39BE-4570-9C07-85DA99EE83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ff0214e967410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EFAA24-5E00-449D-90EB-493E19F98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0E6"/>
          </a:solidFill>
          <a:ln xmlns:a="http://schemas.openxmlformats.org/drawingml/2006/main" w="0">
            <a:noFill/>
          </a:ln>
        </p:spPr>
      </p:sp>
      <p:sp>
        <p:nvSpPr>
          <p:cNvPr id="3" name="Книжный клуб&#10;по пятницам">
            <a:extLst xmlns:a="http://schemas.openxmlformats.org/drawingml/2006/main">
              <a:ext uri="{FF2B5EF4-FFF2-40B4-BE49-F238E27FC236}">
                <a16:creationId xmlns:a16="http://schemas.microsoft.com/office/drawing/2014/main" id="{1768C719-CDE6-4A05-8641-E3913B88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5375"/>
            <a:ext cx="4000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4500" b="1">
                <a:solidFill>
                  <a:srgbClr val="203C32"/>
                </a:solidFill>
                <a:latin typeface="Inter"/>
                <a:ea typeface="Inter"/>
                <a:cs typeface="Inter"/>
              </a:rPr>
              <a:t>Книжный клуб</a:t>
            </a:r>
          </a:p>
          <a:p xmlns:a="http://schemas.openxmlformats.org/drawingml/2006/main">
            <a:pPr>
              <a:defRPr sz="450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4500" b="1">
                <a:solidFill>
                  <a:srgbClr val="203C32"/>
                </a:solidFill>
                <a:latin typeface="Inter"/>
                <a:ea typeface="Inter"/>
                <a:cs typeface="Inter"/>
              </a:rPr>
              <a:t>по пятницам</a:t>
            </a:r>
          </a:p>
        </p:txBody>
      </p:sp>
      <p:sp>
        <p:nvSpPr>
          <p:cNvPr id="4" name="Пробный месяц&#10;в библиотеке">
            <a:extLst xmlns:a="http://schemas.openxmlformats.org/drawingml/2006/main">
              <a:ext uri="{FF2B5EF4-FFF2-40B4-BE49-F238E27FC236}">
                <a16:creationId xmlns:a16="http://schemas.microsoft.com/office/drawing/2014/main" id="{9A2C9F46-0974-4F2C-8387-14673BC91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38525"/>
            <a:ext cx="3714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03C32"/>
                </a:solidFill>
                <a:latin typeface="Inter"/>
                <a:ea typeface="Inter"/>
                <a:cs typeface="Inter"/>
              </a:rPr>
              <a:t>Пробный месяц</a:t>
            </a:r>
          </a:p>
          <a:p xmlns:a="http://schemas.openxmlformats.org/drawingml/2006/main">
            <a:pPr>
              <a:defRPr sz="2550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03C32"/>
                </a:solidFill>
                <a:latin typeface="Inter"/>
                <a:ea typeface="Inter"/>
                <a:cs typeface="Inter"/>
              </a:rPr>
              <a:t>в библиотеке</a:t>
            </a:r>
          </a:p>
        </p:txBody>
      </p:sp>
      <p:sp>
        <p:nvSpPr>
          <p:cNvPr id="5" name="Предложение: подготовить&#10;четыре встречи">
            <a:extLst xmlns:a="http://schemas.openxmlformats.org/drawingml/2006/main">
              <a:ext uri="{FF2B5EF4-FFF2-40B4-BE49-F238E27FC236}">
                <a16:creationId xmlns:a16="http://schemas.microsoft.com/office/drawing/2014/main" id="{3B25F7EB-831F-4DC8-8040-6F0881259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4000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195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Предложение: подготовить</a:t>
            </a:r>
          </a:p>
          <a:p xmlns:a="http://schemas.openxmlformats.org/drawingml/2006/main">
            <a: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195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четыре встречи</a:t>
            </a:r>
          </a:p>
        </p:txBody>
      </p:sp>
      <p:sp>
        <p:nvSpPr>
          <p:cNvPr id="6" name="Учебный проект · иллюстрация">
            <a:extLst xmlns:a="http://schemas.openxmlformats.org/drawingml/2006/main">
              <a:ext uri="{FF2B5EF4-FFF2-40B4-BE49-F238E27FC236}">
                <a16:creationId xmlns:a16="http://schemas.microsoft.com/office/drawing/2014/main" id="{64E94574-8FA9-47F2-AF1E-6489EA6C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Учебный проект · иллюстрация</a:t>
            </a:r>
          </a:p>
        </p:txBody>
      </p:sp>
      <p:sp>
        <p:nvSpPr>
          <p:cNvPr id="7" name="01 / 06">
            <a:extLst xmlns:a="http://schemas.openxmlformats.org/drawingml/2006/main">
              <a:ext uri="{FF2B5EF4-FFF2-40B4-BE49-F238E27FC236}">
                <a16:creationId xmlns:a16="http://schemas.microsoft.com/office/drawing/2014/main" id="{65999B48-A4EC-46E6-89DD-6A81AF8AD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64198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01 / 06</a:t>
            </a:r>
          </a:p>
        </p:txBody>
      </p:sp>
    </p:spTree>
    <p:extLst>
      <p:ext uri="{BB962C8B-B14F-4D97-AF65-F5344CB8AC3E}">
        <p14:creationId xmlns:p14="http://schemas.microsoft.com/office/powerpoint/2010/main" val="944070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18 из 40 читателей выбрали клуб">
            <a:extLst xmlns:a="http://schemas.openxmlformats.org/drawingml/2006/main">
              <a:ext uri="{FF2B5EF4-FFF2-40B4-BE49-F238E27FC236}">
                <a16:creationId xmlns:a16="http://schemas.microsoft.com/office/drawing/2014/main" id="{E90B4DE8-4F2B-495D-9B6F-F89216A4E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3750" b="1">
                <a:solidFill>
                  <a:srgbClr val="203C32"/>
                </a:solidFill>
                <a:latin typeface="Inter"/>
                <a:ea typeface="Inter"/>
                <a:cs typeface="Inter"/>
              </a:rPr>
              <a:t>18 из 40 читателей выбрали клуб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97A21969-38F3-4B02-AF39-5747A5AA1400}"/>
              </a:ext>
            </a:extLst>
          </p:cNvPr>
          <p:cNvGraphicFramePr/>
          <p:nvPr/>
        </p:nvGraphicFramePr>
        <p:xfrm>
          <a:off xmlns:a="http://schemas.openxmlformats.org/drawingml/2006/main" x="428625" y="1952625"/>
          <a:ext xmlns:a="http://schemas.openxmlformats.org/drawingml/2006/main" cx="5095875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56966ad27de4eec"/>
          </a:graphicData>
        </a:graphic>
      </p:graphicFrame>
      <p:sp>
        <p:nvSpPr>
          <p:cNvPr id="3" name="45%">
            <a:extLst xmlns:a="http://schemas.openxmlformats.org/drawingml/2006/main">
              <a:ext uri="{FF2B5EF4-FFF2-40B4-BE49-F238E27FC236}">
                <a16:creationId xmlns:a16="http://schemas.microsoft.com/office/drawing/2014/main" id="{5DCAB507-98EC-4B71-86A8-783A7FE3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05025"/>
            <a:ext cx="5048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defPPr>
            <a:lvl1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1pPr>
            <a:lvl2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2pPr>
            <a:lvl3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3pPr>
            <a:lvl4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4pPr>
            <a:lvl5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5pPr>
            <a:lvl6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6pPr>
            <a:lvl7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7pPr>
            <a:lvl8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8pPr>
            <a:lvl9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990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pPr>
            <a:r>
              <a:rPr sz="9900" b="1">
                <a:solidFill>
                  <a:srgbClr val="BB4829"/>
                </a:solidFill>
                <a:latin typeface="Inter"/>
                <a:ea typeface="Inter"/>
                <a:cs typeface="Inter"/>
              </a:rPr>
              <a:t>45%</a:t>
            </a:r>
          </a:p>
        </p:txBody>
      </p:sp>
      <p:sp>
        <p:nvSpPr>
          <p:cNvPr id="4" name="участников&#10;учебного опроса">
            <a:extLst xmlns:a="http://schemas.openxmlformats.org/drawingml/2006/main">
              <a:ext uri="{FF2B5EF4-FFF2-40B4-BE49-F238E27FC236}">
                <a16:creationId xmlns:a16="http://schemas.microsoft.com/office/drawing/2014/main" id="{9BECEA1D-4BAF-4923-8FAA-3C3B4C08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676650"/>
            <a:ext cx="4953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2925" b="0">
                <a:solidFill>
                  <a:srgbClr val="203C32"/>
                </a:solidFill>
                <a:latin typeface="Inter"/>
                <a:ea typeface="Inter"/>
                <a:cs typeface="Inter"/>
              </a:rPr>
              <a:t>участников</a:t>
            </a:r>
          </a:p>
          <a:p xmlns:a="http://schemas.openxmlformats.org/drawingml/2006/main">
            <a:pPr>
              <a:defRPr sz="292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2925" b="0">
                <a:solidFill>
                  <a:srgbClr val="203C32"/>
                </a:solidFill>
                <a:latin typeface="Inter"/>
                <a:ea typeface="Inter"/>
                <a:cs typeface="Inter"/>
              </a:rPr>
              <a:t>учебного опроса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D7DECB-BDFA-4B71-8442-BF59BBF36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838825"/>
            <a:ext cx="1905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483C"/>
          </a:solidFill>
          <a:ln xmlns:a="http://schemas.openxmlformats.org/drawingml/2006/main" w="0">
            <a:noFill/>
          </a:ln>
        </p:spPr>
      </p:sp>
      <p:sp>
        <p:nvSpPr>
          <p:cNvPr id="6" name="18 — выбрали клуб">
            <a:extLst xmlns:a="http://schemas.openxmlformats.org/drawingml/2006/main">
              <a:ext uri="{FF2B5EF4-FFF2-40B4-BE49-F238E27FC236}">
                <a16:creationId xmlns:a16="http://schemas.microsoft.com/office/drawing/2014/main" id="{E9D904FF-66C9-47FB-A00A-8BCBCC385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781675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203C32"/>
                </a:solidFill>
                <a:latin typeface="Inter"/>
                <a:ea typeface="Inter"/>
                <a:cs typeface="Inter"/>
              </a:rPr>
              <a:t>18 — выбрали клуб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77C5D7-6501-4F59-A13C-EB9EC2DD0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838825"/>
            <a:ext cx="1905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5D9"/>
          </a:solidFill>
          <a:ln xmlns:a="http://schemas.openxmlformats.org/drawingml/2006/main" w="0">
            <a:noFill/>
          </a:ln>
        </p:spPr>
      </p:sp>
      <p:sp>
        <p:nvSpPr>
          <p:cNvPr id="8" name="22 — другие ответы">
            <a:extLst xmlns:a="http://schemas.openxmlformats.org/drawingml/2006/main">
              <a:ext uri="{FF2B5EF4-FFF2-40B4-BE49-F238E27FC236}">
                <a16:creationId xmlns:a16="http://schemas.microsoft.com/office/drawing/2014/main" id="{BA512AAE-ADBD-4031-8A28-7DB060BE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5781675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203C32"/>
                </a:solidFill>
                <a:latin typeface="Inter"/>
                <a:ea typeface="Inter"/>
                <a:cs typeface="Inter"/>
              </a:rPr>
              <a:t>22 — другие ответы</a:t>
            </a:r>
          </a:p>
        </p:txBody>
      </p:sp>
      <p:sp>
        <p:nvSpPr>
          <p:cNvPr id="9" name="Это ответы опрошенных читателей, не прогноз п">
            <a:extLst xmlns:a="http://schemas.openxmlformats.org/drawingml/2006/main">
              <a:ext uri="{FF2B5EF4-FFF2-40B4-BE49-F238E27FC236}">
                <a16:creationId xmlns:a16="http://schemas.microsoft.com/office/drawing/2014/main" id="{C7BA20E1-3994-4709-9DA6-27583A05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Это ответы опрошенных читателей, не прогноз посещаемости.</a:t>
            </a:r>
          </a:p>
        </p:txBody>
      </p:sp>
      <p:sp>
        <p:nvSpPr>
          <p:cNvPr id="10" name="02 / 06">
            <a:extLst xmlns:a="http://schemas.openxmlformats.org/drawingml/2006/main">
              <a:ext uri="{FF2B5EF4-FFF2-40B4-BE49-F238E27FC236}">
                <a16:creationId xmlns:a16="http://schemas.microsoft.com/office/drawing/2014/main" id="{08BC334A-A700-4E88-8AD1-9DE04522E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1985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02 / 06</a:t>
            </a:r>
          </a:p>
        </p:txBody>
      </p:sp>
    </p:spTree>
    <p:extLst>
      <p:ext uri="{BB962C8B-B14F-4D97-AF65-F5344CB8AC3E}">
        <p14:creationId xmlns:p14="http://schemas.microsoft.com/office/powerpoint/2010/main" val="1097227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2448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Пробный месяц: четыре встречи">
            <a:extLst xmlns:a="http://schemas.openxmlformats.org/drawingml/2006/main">
              <a:ext uri="{FF2B5EF4-FFF2-40B4-BE49-F238E27FC236}">
                <a16:creationId xmlns:a16="http://schemas.microsoft.com/office/drawing/2014/main" id="{02AAF526-22B3-4760-8801-1BFCEFAB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defPPr>
            <a:lvl1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1pPr>
            <a:lvl2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2pPr>
            <a:lvl3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3pPr>
            <a:lvl4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4pPr>
            <a:lvl5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5pPr>
            <a:lvl6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6pPr>
            <a:lvl7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7pPr>
            <a:lvl8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8pPr>
            <a:lvl9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3750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Пробный месяц: четыре встречи</a:t>
            </a:r>
          </a:p>
        </p:txBody>
      </p:sp>
      <p:sp>
        <p:nvSpPr>
          <p:cNvPr id="2" name="4">
            <a:extLst xmlns:a="http://schemas.openxmlformats.org/drawingml/2006/main">
              <a:ext uri="{FF2B5EF4-FFF2-40B4-BE49-F238E27FC236}">
                <a16:creationId xmlns:a16="http://schemas.microsoft.com/office/drawing/2014/main" id="{B41C8D01-3667-4F6B-8797-5201BB1D0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3048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defPPr>
            <a:lvl1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1pPr>
            <a:lvl2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2pPr>
            <a:lvl3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3pPr>
            <a:lvl4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4pPr>
            <a:lvl5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5pPr>
            <a:lvl6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6pPr>
            <a:lvl7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7pPr>
            <a:lvl8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8pPr>
            <a:lvl9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8100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4</a:t>
            </a:r>
          </a:p>
        </p:txBody>
      </p:sp>
      <p:sp>
        <p:nvSpPr>
          <p:cNvPr id="3" name="встречи по пятницам">
            <a:extLst xmlns:a="http://schemas.openxmlformats.org/drawingml/2006/main">
              <a:ext uri="{FF2B5EF4-FFF2-40B4-BE49-F238E27FC236}">
                <a16:creationId xmlns:a16="http://schemas.microsoft.com/office/drawing/2014/main" id="{728C735B-F807-465D-8789-8EDE5757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DCE5D9"/>
                </a:solidFill>
                <a:latin typeface="Inter"/>
                <a:ea typeface="Inter"/>
                <a:cs typeface="Inter"/>
              </a:rPr>
              <a:t>встречи по пятницам</a:t>
            </a:r>
          </a:p>
        </p:txBody>
      </p:sp>
      <p:sp>
        <p:nvSpPr>
          <p:cNvPr id="4" name="45">
            <a:extLst xmlns:a="http://schemas.openxmlformats.org/drawingml/2006/main">
              <a:ext uri="{FF2B5EF4-FFF2-40B4-BE49-F238E27FC236}">
                <a16:creationId xmlns:a16="http://schemas.microsoft.com/office/drawing/2014/main" id="{188B59D7-8434-4B3F-9DD9-420F33DE3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152650"/>
            <a:ext cx="3048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defPPr>
            <a:lvl1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1pPr>
            <a:lvl2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2pPr>
            <a:lvl3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3pPr>
            <a:lvl4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4pPr>
            <a:lvl5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5pPr>
            <a:lvl6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6pPr>
            <a:lvl7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7pPr>
            <a:lvl8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8pPr>
            <a:lvl9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8100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45</a:t>
            </a:r>
          </a:p>
        </p:txBody>
      </p:sp>
      <p:sp>
        <p:nvSpPr>
          <p:cNvPr id="5" name="минут на встречу">
            <a:extLst xmlns:a="http://schemas.openxmlformats.org/drawingml/2006/main">
              <a:ext uri="{FF2B5EF4-FFF2-40B4-BE49-F238E27FC236}">
                <a16:creationId xmlns:a16="http://schemas.microsoft.com/office/drawing/2014/main" id="{6BE1FA66-D112-4E42-A444-6818FA1CD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590925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DCE5D9"/>
                </a:solidFill>
                <a:latin typeface="Inter"/>
                <a:ea typeface="Inter"/>
                <a:cs typeface="Inter"/>
              </a:rPr>
              <a:t>минут на встречу</a:t>
            </a:r>
          </a:p>
        </p:txBody>
      </p:sp>
      <p:sp>
        <p:nvSpPr>
          <p:cNvPr id="6" name="12">
            <a:extLst xmlns:a="http://schemas.openxmlformats.org/drawingml/2006/main">
              <a:ext uri="{FF2B5EF4-FFF2-40B4-BE49-F238E27FC236}">
                <a16:creationId xmlns:a16="http://schemas.microsoft.com/office/drawing/2014/main" id="{D936D340-6294-4DC4-8FC7-E19991125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152650"/>
            <a:ext cx="3048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defPPr>
            <a:lvl1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1pPr>
            <a:lvl2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2pPr>
            <a:lvl3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3pPr>
            <a:lvl4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4pPr>
            <a:lvl5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5pPr>
            <a:lvl6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6pPr>
            <a:lvl7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7pPr>
            <a:lvl8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8pPr>
            <a:lvl9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81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8100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12</a:t>
            </a:r>
          </a:p>
        </p:txBody>
      </p:sp>
      <p:sp>
        <p:nvSpPr>
          <p:cNvPr id="7" name="участников максимум">
            <a:extLst xmlns:a="http://schemas.openxmlformats.org/drawingml/2006/main">
              <a:ext uri="{FF2B5EF4-FFF2-40B4-BE49-F238E27FC236}">
                <a16:creationId xmlns:a16="http://schemas.microsoft.com/office/drawing/2014/main" id="{A8D52504-C7E6-4689-AD1C-2359E640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590925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DCE5D9"/>
                </a:solidFill>
                <a:latin typeface="Inter"/>
                <a:ea typeface="Inter"/>
                <a:cs typeface="Inter"/>
              </a:rPr>
              <a:t>участников максимум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2650DF-F0F3-420A-B994-460EF712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8458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5D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13BD2C-654E-4004-BD15-097E7DE9F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673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7"/>
          </a:solidFill>
          <a:ln xmlns:a="http://schemas.openxmlformats.org/drawingml/2006/main" w="0">
            <a:noFill/>
          </a:ln>
        </p:spPr>
      </p:sp>
      <p:sp>
        <p:nvSpPr>
          <p:cNvPr id="10" name="Пятница 1">
            <a:extLst xmlns:a="http://schemas.openxmlformats.org/drawingml/2006/main">
              <a:ext uri="{FF2B5EF4-FFF2-40B4-BE49-F238E27FC236}">
                <a16:creationId xmlns:a16="http://schemas.microsoft.com/office/drawing/2014/main" id="{C76707C9-4277-4058-83E6-651BD1FF7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721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defPPr>
            <a:lvl1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1pPr>
            <a:lvl2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2pPr>
            <a:lvl3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3pPr>
            <a:lvl4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4pPr>
            <a:lvl5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5pPr>
            <a:lvl6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6pPr>
            <a:lvl7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7pPr>
            <a:lvl8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8pPr>
            <a:lvl9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2025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Пятница 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2D2435-C3F0-4433-84D3-ABD2E419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7"/>
          </a:solidFill>
          <a:ln xmlns:a="http://schemas.openxmlformats.org/drawingml/2006/main" w="0">
            <a:noFill/>
          </a:ln>
        </p:spPr>
      </p:sp>
      <p:sp>
        <p:nvSpPr>
          <p:cNvPr id="12" name="Пятница 2">
            <a:extLst xmlns:a="http://schemas.openxmlformats.org/drawingml/2006/main">
              <a:ext uri="{FF2B5EF4-FFF2-40B4-BE49-F238E27FC236}">
                <a16:creationId xmlns:a16="http://schemas.microsoft.com/office/drawing/2014/main" id="{4B195236-028C-455F-9C64-B6995550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3721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defPPr>
            <a:lvl1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1pPr>
            <a:lvl2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2pPr>
            <a:lvl3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3pPr>
            <a:lvl4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4pPr>
            <a:lvl5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5pPr>
            <a:lvl6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6pPr>
            <a:lvl7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7pPr>
            <a:lvl8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8pPr>
            <a:lvl9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2025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Пятница 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55D491-8D97-4060-89E1-11809AF21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0673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7"/>
          </a:solidFill>
          <a:ln xmlns:a="http://schemas.openxmlformats.org/drawingml/2006/main" w="0">
            <a:noFill/>
          </a:ln>
        </p:spPr>
      </p:sp>
      <p:sp>
        <p:nvSpPr>
          <p:cNvPr id="14" name="Пятница 3">
            <a:extLst xmlns:a="http://schemas.openxmlformats.org/drawingml/2006/main">
              <a:ext uri="{FF2B5EF4-FFF2-40B4-BE49-F238E27FC236}">
                <a16:creationId xmlns:a16="http://schemas.microsoft.com/office/drawing/2014/main" id="{FC7607ED-F282-40AD-B264-CE458BE77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3721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defPPr>
            <a:lvl1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1pPr>
            <a:lvl2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2pPr>
            <a:lvl3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3pPr>
            <a:lvl4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4pPr>
            <a:lvl5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5pPr>
            <a:lvl6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6pPr>
            <a:lvl7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7pPr>
            <a:lvl8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8pPr>
            <a:lvl9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2025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Пятница 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9CD4AC-6D43-4F47-8AD5-6AFAF6344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0673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7"/>
          </a:solidFill>
          <a:ln xmlns:a="http://schemas.openxmlformats.org/drawingml/2006/main" w="0">
            <a:noFill/>
          </a:ln>
        </p:spPr>
      </p:sp>
      <p:sp>
        <p:nvSpPr>
          <p:cNvPr id="16" name="Пятница 4">
            <a:extLst xmlns:a="http://schemas.openxmlformats.org/drawingml/2006/main">
              <a:ext uri="{FF2B5EF4-FFF2-40B4-BE49-F238E27FC236}">
                <a16:creationId xmlns:a16="http://schemas.microsoft.com/office/drawing/2014/main" id="{DA506F25-3973-4D73-9E60-EA4D6CBB9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3721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defPPr>
            <a:lvl1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1pPr>
            <a:lvl2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2pPr>
            <a:lvl3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3pPr>
            <a:lvl4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4pPr>
            <a:lvl5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5pPr>
            <a:lvl6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6pPr>
            <a:lvl7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7pPr>
            <a:lvl8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8pPr>
            <a:lvl9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2025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Пятница 4</a:t>
            </a:r>
          </a:p>
        </p:txBody>
      </p:sp>
      <p:sp>
        <p:nvSpPr>
          <p:cNvPr id="17" name="Обсуждаем одну выбранную книгу. Даты согласуе">
            <a:extLst xmlns:a="http://schemas.openxmlformats.org/drawingml/2006/main">
              <a:ext uri="{FF2B5EF4-FFF2-40B4-BE49-F238E27FC236}">
                <a16:creationId xmlns:a16="http://schemas.microsoft.com/office/drawing/2014/main" id="{ECBDB253-83F7-4F6A-A01F-166947811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53150"/>
            <a:ext cx="1019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DCE5D9"/>
                </a:solidFill>
                <a:latin typeface="Inter"/>
                <a:ea typeface="Inter"/>
                <a:cs typeface="Inter"/>
              </a:rPr>
              <a:t>Обсуждаем одну выбранную книгу. Даты согласуем до анонса.</a:t>
            </a:r>
          </a:p>
        </p:txBody>
      </p:sp>
      <p:sp>
        <p:nvSpPr>
          <p:cNvPr id="18" name="03 / 06">
            <a:extLst xmlns:a="http://schemas.openxmlformats.org/drawingml/2006/main">
              <a:ext uri="{FF2B5EF4-FFF2-40B4-BE49-F238E27FC236}">
                <a16:creationId xmlns:a16="http://schemas.microsoft.com/office/drawing/2014/main" id="{11F2FFA1-52E4-48CE-805A-AA063ECC8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1985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DCE5D9"/>
                </a:solidFill>
                <a:latin typeface="Inter"/>
                <a:ea typeface="Inter"/>
                <a:cs typeface="Inter"/>
              </a:rPr>
              <a:t>03 / 06</a:t>
            </a:r>
          </a:p>
        </p:txBody>
      </p:sp>
    </p:spTree>
    <p:extLst>
      <p:ext uri="{BB962C8B-B14F-4D97-AF65-F5344CB8AC3E}">
        <p14:creationId xmlns:p14="http://schemas.microsoft.com/office/powerpoint/2010/main" val="17117406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На материалы нужно 1 500 ₽">
            <a:extLst xmlns:a="http://schemas.openxmlformats.org/drawingml/2006/main">
              <a:ext uri="{FF2B5EF4-FFF2-40B4-BE49-F238E27FC236}">
                <a16:creationId xmlns:a16="http://schemas.microsoft.com/office/drawing/2014/main" id="{F28355D1-622C-4600-9396-C37E8DEDA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3750" b="1">
                <a:solidFill>
                  <a:srgbClr val="203C32"/>
                </a:solidFill>
                <a:latin typeface="Inter"/>
                <a:ea typeface="Inter"/>
                <a:cs typeface="Inter"/>
              </a:rPr>
              <a:t>На материалы нужно 1 500 ₽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96C38C65-B00E-4FBB-A8B1-F7C65A5A2E74}"/>
              </a:ext>
            </a:extLst>
          </p:cNvPr>
          <p:cNvGraphicFramePr/>
          <p:nvPr/>
        </p:nvGraphicFramePr>
        <p:xfrm>
          <a:off xmlns:a="http://schemas.openxmlformats.org/drawingml/2006/main" x="523875" y="2038350"/>
          <a:ext xmlns:a="http://schemas.openxmlformats.org/drawingml/2006/main" cx="6715125" cy="33813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eff5d8388c44b00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06027A-B930-4D92-8BCB-B55A0B85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2305050"/>
            <a:ext cx="19050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C8"/>
          </a:solidFill>
          <a:ln xmlns:a="http://schemas.openxmlformats.org/drawingml/2006/main" w="0">
            <a:noFill/>
          </a:ln>
        </p:spPr>
      </p:sp>
      <p:sp>
        <p:nvSpPr>
          <p:cNvPr id="4" name="1 500 ₽">
            <a:extLst xmlns:a="http://schemas.openxmlformats.org/drawingml/2006/main">
              <a:ext uri="{FF2B5EF4-FFF2-40B4-BE49-F238E27FC236}">
                <a16:creationId xmlns:a16="http://schemas.microsoft.com/office/drawing/2014/main" id="{0303F720-2ADC-4046-BFFC-C75EBEAC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628900"/>
            <a:ext cx="3381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637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6375" b="1">
                <a:solidFill>
                  <a:srgbClr val="203C32"/>
                </a:solidFill>
                <a:latin typeface="Inter"/>
                <a:ea typeface="Inter"/>
                <a:cs typeface="Inter"/>
              </a:rPr>
              <a:t>1 500 ₽</a:t>
            </a:r>
          </a:p>
        </p:txBody>
      </p:sp>
      <p:sp>
        <p:nvSpPr>
          <p:cNvPr id="5" name="600 + 900">
            <a:extLst xmlns:a="http://schemas.openxmlformats.org/drawingml/2006/main">
              <a:ext uri="{FF2B5EF4-FFF2-40B4-BE49-F238E27FC236}">
                <a16:creationId xmlns:a16="http://schemas.microsoft.com/office/drawing/2014/main" id="{36040A98-BF03-4167-B122-88F1235E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971925"/>
            <a:ext cx="304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600 + 900</a:t>
            </a:r>
          </a:p>
        </p:txBody>
      </p:sp>
      <p:sp>
        <p:nvSpPr>
          <p:cNvPr id="6" name="Это бюджет материалов. Время ведущего&#10;и други">
            <a:extLst xmlns:a="http://schemas.openxmlformats.org/drawingml/2006/main">
              <a:ext uri="{FF2B5EF4-FFF2-40B4-BE49-F238E27FC236}">
                <a16:creationId xmlns:a16="http://schemas.microsoft.com/office/drawing/2014/main" id="{F84C8ADA-AD80-4363-B11D-F82E19D24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Это бюджет материалов. Время ведущего</a:t>
            </a:r>
          </a:p>
          <a:p xmlns:a="http://schemas.openxmlformats.org/drawingml/2006/main">
            <a:pPr>
              <a:defRPr sz="21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и другие расходы ещё нужно оценить.</a:t>
            </a:r>
          </a:p>
        </p:txBody>
      </p:sp>
      <p:sp>
        <p:nvSpPr>
          <p:cNvPr id="7" name="04 / 06">
            <a:extLst xmlns:a="http://schemas.openxmlformats.org/drawingml/2006/main">
              <a:ext uri="{FF2B5EF4-FFF2-40B4-BE49-F238E27FC236}">
                <a16:creationId xmlns:a16="http://schemas.microsoft.com/office/drawing/2014/main" id="{057D8485-7BFA-4191-A86B-296CA537F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1985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04 / 06</a:t>
            </a:r>
          </a:p>
        </p:txBody>
      </p:sp>
    </p:spTree>
    <p:extLst>
      <p:ext uri="{BB962C8B-B14F-4D97-AF65-F5344CB8AC3E}">
        <p14:creationId xmlns:p14="http://schemas.microsoft.com/office/powerpoint/2010/main" val="13816817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После встреч решим, продолжать ли клуб">
            <a:extLst xmlns:a="http://schemas.openxmlformats.org/drawingml/2006/main">
              <a:ext uri="{FF2B5EF4-FFF2-40B4-BE49-F238E27FC236}">
                <a16:creationId xmlns:a16="http://schemas.microsoft.com/office/drawing/2014/main" id="{CBC7C7B7-9714-4154-8E11-7776E1B07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3750" b="1">
                <a:solidFill>
                  <a:srgbClr val="203C32"/>
                </a:solidFill>
                <a:latin typeface="Inter"/>
                <a:ea typeface="Inter"/>
                <a:cs typeface="Inter"/>
              </a:rPr>
              <a:t>После встреч решим, продолжать ли клуб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4B78B9FC-8BFD-4C4C-9E91-2F8668789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228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defPPr>
            <a:lvl1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1pPr>
            <a:lvl2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2pPr>
            <a:lvl3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3pPr>
            <a:lvl4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4pPr>
            <a:lvl5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5pPr>
            <a:lvl6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6pPr>
            <a:lvl7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7pPr>
            <a:lvl8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8pPr>
            <a:lvl9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pPr>
            <a:r>
              <a:rPr sz="3150" b="1">
                <a:solidFill>
                  <a:srgbClr val="BB4829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DC5564-4B94-4196-A1DC-5FA4E555A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304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C8"/>
          </a:solidFill>
          <a:ln xmlns:a="http://schemas.openxmlformats.org/drawingml/2006/main" w="0">
            <a:noFill/>
          </a:ln>
        </p:spPr>
      </p:sp>
      <p:sp>
        <p:nvSpPr>
          <p:cNvPr id="4" name="Запись">
            <a:extLst xmlns:a="http://schemas.openxmlformats.org/drawingml/2006/main">
              <a:ext uri="{FF2B5EF4-FFF2-40B4-BE49-F238E27FC236}">
                <a16:creationId xmlns:a16="http://schemas.microsoft.com/office/drawing/2014/main" id="{CDEB8858-1F12-43F9-9D2E-A7692F9E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314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203C32"/>
                </a:solidFill>
                <a:latin typeface="Inter"/>
                <a:ea typeface="Inter"/>
                <a:cs typeface="Inter"/>
              </a:rPr>
              <a:t>Запись</a:t>
            </a:r>
          </a:p>
        </p:txBody>
      </p:sp>
      <p:sp>
        <p:nvSpPr>
          <p:cNvPr id="5" name="Сколько читателей&#10;захотели прийти">
            <a:extLst xmlns:a="http://schemas.openxmlformats.org/drawingml/2006/main">
              <a:ext uri="{FF2B5EF4-FFF2-40B4-BE49-F238E27FC236}">
                <a16:creationId xmlns:a16="http://schemas.microsoft.com/office/drawing/2014/main" id="{F600B3D2-11D8-4B28-B25E-3BD8DF6D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3143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Сколько читателей</a:t>
            </a:r>
          </a:p>
          <a:p xmlns:a="http://schemas.openxmlformats.org/drawingml/2006/main">
            <a: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захотели прийти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6CAD5-5BE0-44DA-B70D-873C3D68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3505200"/>
            <a:ext cx="3810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4483C"/>
          </a:solidFill>
          <a:ln xmlns:a="http://schemas.openxmlformats.org/drawingml/2006/main" w="0">
            <a:noFill/>
          </a:ln>
        </p:spPr>
      </p:sp>
      <p:sp>
        <p:nvSpPr>
          <p:cNvPr id="7" name="02">
            <a:extLst xmlns:a="http://schemas.openxmlformats.org/drawingml/2006/main">
              <a:ext uri="{FF2B5EF4-FFF2-40B4-BE49-F238E27FC236}">
                <a16:creationId xmlns:a16="http://schemas.microsoft.com/office/drawing/2014/main" id="{DD1197CF-BCD2-4734-AD8B-8A4E0404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305050"/>
            <a:ext cx="228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defPPr>
            <a:lvl1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1pPr>
            <a:lvl2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2pPr>
            <a:lvl3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3pPr>
            <a:lvl4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4pPr>
            <a:lvl5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5pPr>
            <a:lvl6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6pPr>
            <a:lvl7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7pPr>
            <a:lvl8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8pPr>
            <a:lvl9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pPr>
            <a:r>
              <a:rPr sz="3150" b="1">
                <a:solidFill>
                  <a:srgbClr val="BB4829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3C1A41-7CC3-41DB-B624-BF22D5391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086100"/>
            <a:ext cx="304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C8"/>
          </a:solidFill>
          <a:ln xmlns:a="http://schemas.openxmlformats.org/drawingml/2006/main" w="0">
            <a:noFill/>
          </a:ln>
        </p:spPr>
      </p:sp>
      <p:sp>
        <p:nvSpPr>
          <p:cNvPr id="9" name="Посещение">
            <a:extLst xmlns:a="http://schemas.openxmlformats.org/drawingml/2006/main">
              <a:ext uri="{FF2B5EF4-FFF2-40B4-BE49-F238E27FC236}">
                <a16:creationId xmlns:a16="http://schemas.microsoft.com/office/drawing/2014/main" id="{E7E060FD-E1CA-41B6-97C9-71BBF399F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381375"/>
            <a:ext cx="314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203C32"/>
                </a:solidFill>
                <a:latin typeface="Inter"/>
                <a:ea typeface="Inter"/>
                <a:cs typeface="Inter"/>
              </a:rPr>
              <a:t>Посещение</a:t>
            </a:r>
          </a:p>
        </p:txBody>
      </p:sp>
      <p:sp>
        <p:nvSpPr>
          <p:cNvPr id="10" name="Сколько участников&#10;пришли на встречу">
            <a:extLst xmlns:a="http://schemas.openxmlformats.org/drawingml/2006/main">
              <a:ext uri="{FF2B5EF4-FFF2-40B4-BE49-F238E27FC236}">
                <a16:creationId xmlns:a16="http://schemas.microsoft.com/office/drawing/2014/main" id="{BB0F5DB4-405B-40E8-BC51-E9AC3D281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191000"/>
            <a:ext cx="3143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Сколько участников</a:t>
            </a:r>
          </a:p>
          <a:p xmlns:a="http://schemas.openxmlformats.org/drawingml/2006/main">
            <a: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пришли на встречу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D28376-94C9-4A48-8AEA-F716061B1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505200"/>
            <a:ext cx="3810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4483C"/>
          </a:solidFill>
          <a:ln xmlns:a="http://schemas.openxmlformats.org/drawingml/2006/main" w="0">
            <a:noFill/>
          </a:ln>
        </p:spPr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B5C4D123-9459-49B3-915A-B29DA93D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305050"/>
            <a:ext cx="228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defPPr>
            <a:lvl1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1pPr>
            <a:lvl2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2pPr>
            <a:lvl3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3pPr>
            <a:lvl4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4pPr>
            <a:lvl5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5pPr>
            <a:lvl6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6pPr>
            <a:lvl7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7pPr>
            <a:lvl8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8pPr>
            <a:lvl9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BB4829"/>
                </a:solidFill>
                <a:latin typeface="Inter"/>
                <a:ea typeface="Inter"/>
                <a:cs typeface="Inter"/>
              </a:defRPr>
            </a:pPr>
            <a:r>
              <a:rPr sz="3150" b="1">
                <a:solidFill>
                  <a:srgbClr val="BB4829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E0FEB7-964B-42C5-A43B-E8E5B80C7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086100"/>
            <a:ext cx="304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C8"/>
          </a:solidFill>
          <a:ln xmlns:a="http://schemas.openxmlformats.org/drawingml/2006/main" w="0">
            <a:noFill/>
          </a:ln>
        </p:spPr>
      </p:sp>
      <p:sp>
        <p:nvSpPr>
          <p:cNvPr id="14" name="Отзывы">
            <a:extLst xmlns:a="http://schemas.openxmlformats.org/drawingml/2006/main">
              <a:ext uri="{FF2B5EF4-FFF2-40B4-BE49-F238E27FC236}">
                <a16:creationId xmlns:a16="http://schemas.microsoft.com/office/drawing/2014/main" id="{DE316749-4B1E-4B6E-AA0D-B6BD72A62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381375"/>
            <a:ext cx="314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defPPr>
            <a:lvl1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1pPr>
            <a:lvl2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2pPr>
            <a:lvl3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3pPr>
            <a:lvl4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4pPr>
            <a:lvl5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5pPr>
            <a:lvl6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6pPr>
            <a:lvl7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7pPr>
            <a:lvl8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8pPr>
            <a:lvl9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203C32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203C32"/>
                </a:solidFill>
                <a:latin typeface="Inter"/>
                <a:ea typeface="Inter"/>
                <a:cs typeface="Inter"/>
              </a:rPr>
              <a:t>Отзывы</a:t>
            </a:r>
          </a:p>
        </p:txBody>
      </p:sp>
      <p:sp>
        <p:nvSpPr>
          <p:cNvPr id="15" name="Что понравилось&#10;и что изменить">
            <a:extLst xmlns:a="http://schemas.openxmlformats.org/drawingml/2006/main">
              <a:ext uri="{FF2B5EF4-FFF2-40B4-BE49-F238E27FC236}">
                <a16:creationId xmlns:a16="http://schemas.microsoft.com/office/drawing/2014/main" id="{26E4437C-EBD7-48A2-A556-5B1714D72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191000"/>
            <a:ext cx="3143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Что понравилось</a:t>
            </a:r>
          </a:p>
          <a:p xmlns:a="http://schemas.openxmlformats.org/drawingml/2006/main">
            <a:pPr>
              <a:defRPr sz="2175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и что изменить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393EB5-2920-4781-A34A-FAE09673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29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C8"/>
          </a:solidFill>
          <a:ln xmlns:a="http://schemas.openxmlformats.org/drawingml/2006/main" w="0">
            <a:noFill/>
          </a:ln>
        </p:spPr>
      </p:sp>
      <p:sp>
        <p:nvSpPr>
          <p:cNvPr id="17" name="Предлагаем фиксировать это после каждой встре">
            <a:extLst xmlns:a="http://schemas.openxmlformats.org/drawingml/2006/main">
              <a:ext uri="{FF2B5EF4-FFF2-40B4-BE49-F238E27FC236}">
                <a16:creationId xmlns:a16="http://schemas.microsoft.com/office/drawing/2014/main" id="{0D4F49B8-F3AF-4B51-819F-3F19CB007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195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Предлагаем фиксировать это после каждой встречи.</a:t>
            </a:r>
          </a:p>
          <a:p xmlns:a="http://schemas.openxmlformats.org/drawingml/2006/main">
            <a:pPr>
              <a:defRPr sz="195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195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Данных о будущих посещениях пока нет.</a:t>
            </a:r>
          </a:p>
        </p:txBody>
      </p:sp>
      <p:sp>
        <p:nvSpPr>
          <p:cNvPr id="18" name="05 / 06">
            <a:extLst xmlns:a="http://schemas.openxmlformats.org/drawingml/2006/main">
              <a:ext uri="{FF2B5EF4-FFF2-40B4-BE49-F238E27FC236}">
                <a16:creationId xmlns:a16="http://schemas.microsoft.com/office/drawing/2014/main" id="{82B6D9FE-9BA7-4466-8585-7B26872E6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1985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F6E63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5F6E63"/>
                </a:solidFill>
                <a:latin typeface="Inter"/>
                <a:ea typeface="Inter"/>
                <a:cs typeface="Inter"/>
              </a:rPr>
              <a:t>05 / 06</a:t>
            </a:r>
          </a:p>
        </p:txBody>
      </p:sp>
    </p:spTree>
    <p:extLst>
      <p:ext uri="{BB962C8B-B14F-4D97-AF65-F5344CB8AC3E}">
        <p14:creationId xmlns:p14="http://schemas.microsoft.com/office/powerpoint/2010/main" val="400118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448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4004E3-60B5-4190-B649-36DDF2E33C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04f1cf8d26415d"/>
          <a:srcRect xmlns:a="http://schemas.openxmlformats.org/drawingml/2006/main" l="27723" t="0" r="277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429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Согласуем комнату&#10;и ведущего">
            <a:extLst xmlns:a="http://schemas.openxmlformats.org/drawingml/2006/main">
              <a:ext uri="{FF2B5EF4-FFF2-40B4-BE49-F238E27FC236}">
                <a16:creationId xmlns:a16="http://schemas.microsoft.com/office/drawing/2014/main" id="{C7950F7A-0BED-44EE-AA49-EAE220D2E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857250"/>
            <a:ext cx="56197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defPPr>
            <a:lvl1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1pPr>
            <a:lvl2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2pPr>
            <a:lvl3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3pPr>
            <a:lvl4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4pPr>
            <a:lvl5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5pPr>
            <a:lvl6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6pPr>
            <a:lvl7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7pPr>
            <a:lvl8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8pPr>
            <a:lvl9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3750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Согласуем комнату</a:t>
            </a:r>
          </a:p>
          <a:p xmlns:a="http://schemas.openxmlformats.org/drawingml/2006/main">
            <a:pPr>
              <a:defRPr sz="375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3750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и ведущего</a:t>
            </a:r>
          </a:p>
        </p:txBody>
      </p:sp>
      <p:sp>
        <p:nvSpPr>
          <p:cNvPr id="3" name="Затем объявим даты&#10;и откроем запись">
            <a:extLst xmlns:a="http://schemas.openxmlformats.org/drawingml/2006/main">
              <a:ext uri="{FF2B5EF4-FFF2-40B4-BE49-F238E27FC236}">
                <a16:creationId xmlns:a16="http://schemas.microsoft.com/office/drawing/2014/main" id="{F5695E15-BE44-4058-99BF-38AA6CB2D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57500"/>
            <a:ext cx="538162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DCE5D9"/>
                </a:solidFill>
                <a:latin typeface="Inter"/>
                <a:ea typeface="Inter"/>
                <a:cs typeface="Inter"/>
              </a:rPr>
              <a:t>Затем объявим даты</a:t>
            </a:r>
          </a:p>
          <a:p xmlns:a="http://schemas.openxmlformats.org/drawingml/2006/main">
            <a:pPr>
              <a:defRPr sz="255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DCE5D9"/>
                </a:solidFill>
                <a:latin typeface="Inter"/>
                <a:ea typeface="Inter"/>
                <a:cs typeface="Inter"/>
              </a:rPr>
              <a:t>и откроем запись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E72C62-6AE7-40EE-A332-8826F9D04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352925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5D9"/>
          </a:solidFill>
          <a:ln xmlns:a="http://schemas.openxmlformats.org/drawingml/2006/main" w="0">
            <a:noFill/>
          </a:ln>
        </p:spPr>
      </p:sp>
      <p:sp>
        <p:nvSpPr>
          <p:cNvPr id="5" name="Просим разрешить подготовку&#10;пробного месяца">
            <a:extLst xmlns:a="http://schemas.openxmlformats.org/drawingml/2006/main">
              <a:ext uri="{FF2B5EF4-FFF2-40B4-BE49-F238E27FC236}">
                <a16:creationId xmlns:a16="http://schemas.microsoft.com/office/drawing/2014/main" id="{4953B1E0-D287-4406-881E-287FDB28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772025"/>
            <a:ext cx="53054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defPPr>
            <a:lvl1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1pPr>
            <a:lvl2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2pPr>
            <a:lvl3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3pPr>
            <a:lvl4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4pPr>
            <a:lvl5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5pPr>
            <a:lvl6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6pPr>
            <a:lvl7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7pPr>
            <a:lvl8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8pPr>
            <a:lvl9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2400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Просим разрешить подготовку</a:t>
            </a:r>
          </a:p>
          <a:p xmlns:a="http://schemas.openxmlformats.org/drawingml/2006/main">
            <a:pPr>
              <a:defRPr sz="2400" b="1">
                <a:solidFill>
                  <a:srgbClr val="FFFDF7"/>
                </a:solidFill>
                <a:latin typeface="Inter"/>
                <a:ea typeface="Inter"/>
                <a:cs typeface="Inter"/>
              </a:defRPr>
            </a:pPr>
            <a:r>
              <a:rPr sz="2400" b="1">
                <a:solidFill>
                  <a:srgbClr val="FFFDF7"/>
                </a:solidFill>
                <a:latin typeface="Inter"/>
                <a:ea typeface="Inter"/>
                <a:cs typeface="Inter"/>
              </a:rPr>
              <a:t>пробного месяца</a:t>
            </a:r>
          </a:p>
        </p:txBody>
      </p:sp>
      <p:sp>
        <p:nvSpPr>
          <p:cNvPr id="6" name="Материалы и промпты: syntx.site">
            <a:extLst xmlns:a="http://schemas.openxmlformats.org/drawingml/2006/main">
              <a:ext uri="{FF2B5EF4-FFF2-40B4-BE49-F238E27FC236}">
                <a16:creationId xmlns:a16="http://schemas.microsoft.com/office/drawing/2014/main" id="{E7A691BB-20CA-4CA1-9157-EB0CC4E4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6153150"/>
            <a:ext cx="504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pPr>
            <a:r>
              <a:rPr>
                <a:hlinkClick xmlns:r="http://schemas.openxmlformats.org/officeDocument/2006/relationships" r:id="R49f196f5bc0f4755"/>
              </a:rPr>
              <a:t>Материалы и промпты: syntx.site</a:t>
            </a:r>
          </a:p>
        </p:txBody>
      </p:sp>
      <p:sp>
        <p:nvSpPr>
          <p:cNvPr id="7" name="06 / 06">
            <a:extLst xmlns:a="http://schemas.openxmlformats.org/drawingml/2006/main">
              <a:ext uri="{FF2B5EF4-FFF2-40B4-BE49-F238E27FC236}">
                <a16:creationId xmlns:a16="http://schemas.microsoft.com/office/drawing/2014/main" id="{E918116C-9980-4A90-A29A-831129FF4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1985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CE5D9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DCE5D9"/>
                </a:solidFill>
                <a:latin typeface="Inter"/>
                <a:ea typeface="Inter"/>
                <a:cs typeface="Inter"/>
              </a:rPr>
              <a:t>06 / 06</a:t>
            </a:r>
          </a:p>
        </p:txBody>
      </p:sp>
    </p:spTree>
    <p:extLst>
      <p:ext uri="{BB962C8B-B14F-4D97-AF65-F5344CB8AC3E}">
        <p14:creationId xmlns:p14="http://schemas.microsoft.com/office/powerpoint/2010/main" val="5941823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2026-10-25T21:09:27.8570000Z</dcterms:created>
  <dcterms:modified xsi:type="dcterms:W3CDTF">2026-10-25T21:09:27.8570000Z</dcterms:modified>
</coreProperties>
</file>